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Montserrat"/>
      <p:regular r:id="rId24"/>
      <p:bold r:id="rId25"/>
      <p:italic r:id="rId26"/>
      <p:boldItalic r:id="rId27"/>
    </p:embeddedFont>
    <p:embeddedFont>
      <p:font typeface="Syne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0" roundtripDataSignature="AMtx7mjIdpLzGdVgKnkl6PfntqE8s9EG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945B7F-0718-4D61-AA7F-7FA4F5389686}">
  <a:tblStyle styleId="{28945B7F-0718-4D61-AA7F-7FA4F538968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ontserrat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Syne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yne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3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4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DWFA = Drinking Water For All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683a2f65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683a2f65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683a2f650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683a2f650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683a2f650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683a2f650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683a2f650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683a2f650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683a2f650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683a2f650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683a2f650b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683a2f650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683a2f650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683a2f650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2"/>
          <p:cNvSpPr txBox="1"/>
          <p:nvPr>
            <p:ph type="ctrTitle"/>
          </p:nvPr>
        </p:nvSpPr>
        <p:spPr>
          <a:xfrm>
            <a:off x="1042575" y="2910325"/>
            <a:ext cx="7388100" cy="159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" type="subTitle"/>
          </p:nvPr>
        </p:nvSpPr>
        <p:spPr>
          <a:xfrm>
            <a:off x="4447350" y="642900"/>
            <a:ext cx="3983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903000" y="3302850"/>
            <a:ext cx="2990623" cy="2990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17775" y="2245975"/>
            <a:ext cx="2638224" cy="263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3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241900" y="3309500"/>
            <a:ext cx="2990623" cy="2990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30750" y="1252638"/>
            <a:ext cx="2638224" cy="263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23"/>
          <p:cNvGrpSpPr/>
          <p:nvPr/>
        </p:nvGrpSpPr>
        <p:grpSpPr>
          <a:xfrm>
            <a:off x="-1319112" y="-1319112"/>
            <a:ext cx="7210224" cy="8561286"/>
            <a:chOff x="-1319112" y="-1319112"/>
            <a:chExt cx="7210224" cy="8561286"/>
          </a:xfrm>
        </p:grpSpPr>
        <p:pic>
          <p:nvPicPr>
            <p:cNvPr id="91" name="Google Shape;91;p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3252888" y="4603950"/>
              <a:ext cx="2638224" cy="26382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-1319112" y="-1319112"/>
              <a:ext cx="2638224" cy="26382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3" name="Google Shape;9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30750" y="-280412"/>
            <a:ext cx="2981750" cy="29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40850" y="1663250"/>
            <a:ext cx="1023400" cy="144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13163" y="4608400"/>
            <a:ext cx="2638224" cy="263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63225" y="-2305537"/>
            <a:ext cx="2981750" cy="29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7053" y="225925"/>
            <a:ext cx="1090800" cy="12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 txBox="1"/>
          <p:nvPr>
            <p:ph type="title"/>
          </p:nvPr>
        </p:nvSpPr>
        <p:spPr>
          <a:xfrm>
            <a:off x="715100" y="3186700"/>
            <a:ext cx="4293600" cy="14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13"/>
          <p:cNvSpPr txBox="1"/>
          <p:nvPr>
            <p:ph idx="2" type="title"/>
          </p:nvPr>
        </p:nvSpPr>
        <p:spPr>
          <a:xfrm>
            <a:off x="715100" y="2097100"/>
            <a:ext cx="12165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6" name="Google Shape;1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92013" y="-825400"/>
            <a:ext cx="2638224" cy="263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subTitle"/>
          </p:nvPr>
        </p:nvSpPr>
        <p:spPr>
          <a:xfrm>
            <a:off x="764625" y="2421750"/>
            <a:ext cx="23700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2" type="subTitle"/>
          </p:nvPr>
        </p:nvSpPr>
        <p:spPr>
          <a:xfrm>
            <a:off x="3386970" y="2421750"/>
            <a:ext cx="23700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3" type="subTitle"/>
          </p:nvPr>
        </p:nvSpPr>
        <p:spPr>
          <a:xfrm>
            <a:off x="6009314" y="2421750"/>
            <a:ext cx="23700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4" type="subTitle"/>
          </p:nvPr>
        </p:nvSpPr>
        <p:spPr>
          <a:xfrm>
            <a:off x="764625" y="1984248"/>
            <a:ext cx="2370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23" name="Google Shape;23;p14"/>
          <p:cNvSpPr txBox="1"/>
          <p:nvPr>
            <p:ph idx="5" type="subTitle"/>
          </p:nvPr>
        </p:nvSpPr>
        <p:spPr>
          <a:xfrm>
            <a:off x="3386970" y="1984248"/>
            <a:ext cx="2370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24" name="Google Shape;24;p14"/>
          <p:cNvSpPr txBox="1"/>
          <p:nvPr>
            <p:ph idx="6" type="subTitle"/>
          </p:nvPr>
        </p:nvSpPr>
        <p:spPr>
          <a:xfrm>
            <a:off x="6009314" y="1984248"/>
            <a:ext cx="2370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pic>
        <p:nvPicPr>
          <p:cNvPr id="25" name="Google Shape;2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1988598" y="2982675"/>
            <a:ext cx="2638224" cy="263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6687" y="4603950"/>
            <a:ext cx="2990623" cy="2990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-2610450" y="4293788"/>
            <a:ext cx="5156651" cy="86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" type="subTitle"/>
          </p:nvPr>
        </p:nvSpPr>
        <p:spPr>
          <a:xfrm>
            <a:off x="1163725" y="1357462"/>
            <a:ext cx="29670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31" name="Google Shape;31;p15"/>
          <p:cNvSpPr txBox="1"/>
          <p:nvPr>
            <p:ph idx="2" type="subTitle"/>
          </p:nvPr>
        </p:nvSpPr>
        <p:spPr>
          <a:xfrm>
            <a:off x="1163725" y="1792972"/>
            <a:ext cx="29670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3" type="subTitle"/>
          </p:nvPr>
        </p:nvSpPr>
        <p:spPr>
          <a:xfrm>
            <a:off x="5013250" y="1792972"/>
            <a:ext cx="29670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4" type="subTitle"/>
          </p:nvPr>
        </p:nvSpPr>
        <p:spPr>
          <a:xfrm>
            <a:off x="1163725" y="3541297"/>
            <a:ext cx="29670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" name="Google Shape;34;p15"/>
          <p:cNvSpPr txBox="1"/>
          <p:nvPr>
            <p:ph idx="5" type="subTitle"/>
          </p:nvPr>
        </p:nvSpPr>
        <p:spPr>
          <a:xfrm>
            <a:off x="5013250" y="3541297"/>
            <a:ext cx="29670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6" type="subTitle"/>
          </p:nvPr>
        </p:nvSpPr>
        <p:spPr>
          <a:xfrm>
            <a:off x="1163725" y="3105787"/>
            <a:ext cx="29670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36" name="Google Shape;36;p15"/>
          <p:cNvSpPr txBox="1"/>
          <p:nvPr>
            <p:ph idx="7" type="subTitle"/>
          </p:nvPr>
        </p:nvSpPr>
        <p:spPr>
          <a:xfrm>
            <a:off x="5013250" y="1357462"/>
            <a:ext cx="29670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37" name="Google Shape;37;p15"/>
          <p:cNvSpPr txBox="1"/>
          <p:nvPr>
            <p:ph idx="8" type="subTitle"/>
          </p:nvPr>
        </p:nvSpPr>
        <p:spPr>
          <a:xfrm>
            <a:off x="5013250" y="3105787"/>
            <a:ext cx="29670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pic>
        <p:nvPicPr>
          <p:cNvPr id="38" name="Google Shape;3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74213" y="-2193200"/>
            <a:ext cx="2638224" cy="263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781140">
            <a:off x="8244403" y="-290850"/>
            <a:ext cx="1090800" cy="12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453675" y="2273313"/>
            <a:ext cx="2981750" cy="298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" type="subTitle"/>
          </p:nvPr>
        </p:nvSpPr>
        <p:spPr>
          <a:xfrm>
            <a:off x="1242900" y="1792224"/>
            <a:ext cx="23937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2" type="subTitle"/>
          </p:nvPr>
        </p:nvSpPr>
        <p:spPr>
          <a:xfrm>
            <a:off x="3631894" y="1792224"/>
            <a:ext cx="23937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3" type="subTitle"/>
          </p:nvPr>
        </p:nvSpPr>
        <p:spPr>
          <a:xfrm>
            <a:off x="1242900" y="3550994"/>
            <a:ext cx="23937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4" type="subTitle"/>
          </p:nvPr>
        </p:nvSpPr>
        <p:spPr>
          <a:xfrm>
            <a:off x="3634255" y="3550994"/>
            <a:ext cx="23937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5" type="subTitle"/>
          </p:nvPr>
        </p:nvSpPr>
        <p:spPr>
          <a:xfrm>
            <a:off x="6025610" y="1792224"/>
            <a:ext cx="23937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6" type="subTitle"/>
          </p:nvPr>
        </p:nvSpPr>
        <p:spPr>
          <a:xfrm>
            <a:off x="6025610" y="3550994"/>
            <a:ext cx="23937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7" type="subTitle"/>
          </p:nvPr>
        </p:nvSpPr>
        <p:spPr>
          <a:xfrm>
            <a:off x="1242900" y="1353312"/>
            <a:ext cx="23937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50" name="Google Shape;50;p16"/>
          <p:cNvSpPr txBox="1"/>
          <p:nvPr>
            <p:ph idx="8" type="subTitle"/>
          </p:nvPr>
        </p:nvSpPr>
        <p:spPr>
          <a:xfrm>
            <a:off x="3636610" y="1353312"/>
            <a:ext cx="23937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51" name="Google Shape;51;p16"/>
          <p:cNvSpPr txBox="1"/>
          <p:nvPr>
            <p:ph idx="9" type="subTitle"/>
          </p:nvPr>
        </p:nvSpPr>
        <p:spPr>
          <a:xfrm>
            <a:off x="6030312" y="1353312"/>
            <a:ext cx="23937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52" name="Google Shape;52;p16"/>
          <p:cNvSpPr txBox="1"/>
          <p:nvPr>
            <p:ph idx="13" type="subTitle"/>
          </p:nvPr>
        </p:nvSpPr>
        <p:spPr>
          <a:xfrm>
            <a:off x="1242900" y="3108960"/>
            <a:ext cx="23937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53" name="Google Shape;53;p16"/>
          <p:cNvSpPr txBox="1"/>
          <p:nvPr>
            <p:ph idx="14" type="subTitle"/>
          </p:nvPr>
        </p:nvSpPr>
        <p:spPr>
          <a:xfrm>
            <a:off x="3636610" y="3108960"/>
            <a:ext cx="23937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54" name="Google Shape;54;p16"/>
          <p:cNvSpPr txBox="1"/>
          <p:nvPr>
            <p:ph idx="15" type="subTitle"/>
          </p:nvPr>
        </p:nvSpPr>
        <p:spPr>
          <a:xfrm>
            <a:off x="6030312" y="3108960"/>
            <a:ext cx="23937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"/>
              <a:buNone/>
              <a:defRPr sz="2000"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pic>
        <p:nvPicPr>
          <p:cNvPr id="55" name="Google Shape;5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93600" y="4096613"/>
            <a:ext cx="2981750" cy="29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18225" y="1017725"/>
            <a:ext cx="2638224" cy="263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76334" y="2885225"/>
            <a:ext cx="789584" cy="111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/>
          <p:nvPr>
            <p:ph type="title"/>
          </p:nvPr>
        </p:nvSpPr>
        <p:spPr>
          <a:xfrm>
            <a:off x="798375" y="2850675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7"/>
          <p:cNvSpPr txBox="1"/>
          <p:nvPr>
            <p:ph idx="1" type="subTitle"/>
          </p:nvPr>
        </p:nvSpPr>
        <p:spPr>
          <a:xfrm>
            <a:off x="798388" y="3609599"/>
            <a:ext cx="34926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17"/>
          <p:cNvSpPr txBox="1"/>
          <p:nvPr>
            <p:ph idx="2" type="title"/>
          </p:nvPr>
        </p:nvSpPr>
        <p:spPr>
          <a:xfrm>
            <a:off x="2825688" y="1139689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7"/>
          <p:cNvSpPr txBox="1"/>
          <p:nvPr>
            <p:ph idx="3" type="subTitle"/>
          </p:nvPr>
        </p:nvSpPr>
        <p:spPr>
          <a:xfrm>
            <a:off x="2825688" y="1898600"/>
            <a:ext cx="34926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17"/>
          <p:cNvSpPr txBox="1"/>
          <p:nvPr>
            <p:ph idx="4" type="title"/>
          </p:nvPr>
        </p:nvSpPr>
        <p:spPr>
          <a:xfrm>
            <a:off x="4853000" y="2850675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5" type="subTitle"/>
          </p:nvPr>
        </p:nvSpPr>
        <p:spPr>
          <a:xfrm>
            <a:off x="4853013" y="3609599"/>
            <a:ext cx="34926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65" name="Google Shape;6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76687" y="4561650"/>
            <a:ext cx="2990623" cy="2990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17"/>
          <p:cNvGrpSpPr/>
          <p:nvPr/>
        </p:nvGrpSpPr>
        <p:grpSpPr>
          <a:xfrm>
            <a:off x="-1319112" y="-1319112"/>
            <a:ext cx="11782224" cy="3117236"/>
            <a:chOff x="-1319112" y="-1319112"/>
            <a:chExt cx="11782224" cy="3117236"/>
          </a:xfrm>
        </p:grpSpPr>
        <p:pic>
          <p:nvPicPr>
            <p:cNvPr id="67" name="Google Shape;67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824888" y="-1319112"/>
              <a:ext cx="2638224" cy="26382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-1319112" y="-840100"/>
              <a:ext cx="2638224" cy="26382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71" name="Google Shape;71;p18"/>
          <p:cNvGrpSpPr/>
          <p:nvPr/>
        </p:nvGrpSpPr>
        <p:grpSpPr>
          <a:xfrm>
            <a:off x="3252888" y="-2193200"/>
            <a:ext cx="2638224" cy="9489099"/>
            <a:chOff x="3252888" y="-2193200"/>
            <a:chExt cx="2638224" cy="9489099"/>
          </a:xfrm>
        </p:grpSpPr>
        <p:pic>
          <p:nvPicPr>
            <p:cNvPr id="72" name="Google Shape;72;p1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3252888" y="4657675"/>
              <a:ext cx="2638224" cy="26382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1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3252888" y="-2193200"/>
              <a:ext cx="2638224" cy="26382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4" name="Google Shape;7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30753" y="3793925"/>
            <a:ext cx="1090800" cy="12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453675" y="-409987"/>
            <a:ext cx="2981750" cy="298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" name="Google Shape;78;p19"/>
          <p:cNvSpPr txBox="1"/>
          <p:nvPr>
            <p:ph idx="1" type="subTitle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79" name="Google Shape;7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93600" y="4096613"/>
            <a:ext cx="2981750" cy="29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924975" y="1252638"/>
            <a:ext cx="2638224" cy="263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85366" y="2928150"/>
            <a:ext cx="789584" cy="111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/>
          <p:nvPr>
            <p:ph idx="2" type="pic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0"/>
          <p:cNvSpPr txBox="1"/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0" i="0" sz="30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0" i="0" sz="30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0" i="0" sz="30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0" i="0" sz="30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0" i="0" sz="30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0" i="0" sz="30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0" i="0" sz="30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0" i="0" sz="30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0" i="0" sz="30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●"/>
              <a:defRPr b="0" i="0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○"/>
              <a:defRPr b="0" i="0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■"/>
              <a:defRPr b="0" i="0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●"/>
              <a:defRPr b="0" i="0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○"/>
              <a:defRPr b="0" i="0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■"/>
              <a:defRPr b="0" i="0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●"/>
              <a:defRPr b="0" i="0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○"/>
              <a:defRPr b="0" i="0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■"/>
              <a:defRPr b="0" i="0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23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23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5" Type="http://schemas.openxmlformats.org/officeDocument/2006/relationships/image" Target="../media/image21.png"/><Relationship Id="rId6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Relationship Id="rId6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"/>
          <p:cNvSpPr txBox="1"/>
          <p:nvPr>
            <p:ph type="ctrTitle"/>
          </p:nvPr>
        </p:nvSpPr>
        <p:spPr>
          <a:xfrm>
            <a:off x="760124" y="2910325"/>
            <a:ext cx="7963251" cy="159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ETUDE SUR L’EAU POTABLE</a:t>
            </a:r>
            <a:br>
              <a:rPr lang="en"/>
            </a:br>
            <a:r>
              <a:rPr lang="en"/>
              <a:t>ONG DWFA</a:t>
            </a:r>
            <a:endParaRPr/>
          </a:p>
        </p:txBody>
      </p:sp>
      <p:sp>
        <p:nvSpPr>
          <p:cNvPr id="104" name="Google Shape;104;p1"/>
          <p:cNvSpPr txBox="1"/>
          <p:nvPr>
            <p:ph idx="1" type="subTitle"/>
          </p:nvPr>
        </p:nvSpPr>
        <p:spPr>
          <a:xfrm>
            <a:off x="4447350" y="642900"/>
            <a:ext cx="3983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Charles CLAEYMAN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Projet 10</a:t>
            </a:r>
            <a:endParaRPr/>
          </a:p>
        </p:txBody>
      </p:sp>
      <p:grpSp>
        <p:nvGrpSpPr>
          <p:cNvPr id="105" name="Google Shape;105;p1"/>
          <p:cNvGrpSpPr/>
          <p:nvPr/>
        </p:nvGrpSpPr>
        <p:grpSpPr>
          <a:xfrm>
            <a:off x="713250" y="-989437"/>
            <a:ext cx="2685099" cy="3057975"/>
            <a:chOff x="802050" y="-1078250"/>
            <a:chExt cx="2685099" cy="3057975"/>
          </a:xfrm>
        </p:grpSpPr>
        <p:pic>
          <p:nvPicPr>
            <p:cNvPr id="106" name="Google Shape;106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48925" y="-1078250"/>
              <a:ext cx="2638224" cy="26382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7" name="Google Shape;107;p1"/>
            <p:cNvGrpSpPr/>
            <p:nvPr/>
          </p:nvGrpSpPr>
          <p:grpSpPr>
            <a:xfrm>
              <a:off x="802050" y="348775"/>
              <a:ext cx="2028775" cy="1630950"/>
              <a:chOff x="802050" y="348775"/>
              <a:chExt cx="2028775" cy="1630950"/>
            </a:xfrm>
          </p:grpSpPr>
          <p:pic>
            <p:nvPicPr>
              <p:cNvPr id="108" name="Google Shape;108;p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02050" y="348775"/>
                <a:ext cx="1154150" cy="16309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9" name="Google Shape;109;p1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1907100" y="408213"/>
                <a:ext cx="923725" cy="87887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"/>
          <p:cNvSpPr txBox="1"/>
          <p:nvPr>
            <p:ph type="title"/>
          </p:nvPr>
        </p:nvSpPr>
        <p:spPr>
          <a:xfrm>
            <a:off x="431636" y="823292"/>
            <a:ext cx="6712714" cy="14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800"/>
              <a:t>L’ONG DFWA cherche à identifier les pays qui ont le plus besoin de son soutien. Le dashboard Power BI, accessible, permet de répondre à cette problématique en fonction de nos 3 domaines d’expertises : creation de service, modernisation des infrastructures et consulting. </a:t>
            </a:r>
            <a:endParaRPr sz="3200"/>
          </a:p>
        </p:txBody>
      </p:sp>
      <p:pic>
        <p:nvPicPr>
          <p:cNvPr id="199" name="Google Shape;19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49000" y="3652625"/>
            <a:ext cx="2981750" cy="2981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10"/>
          <p:cNvGrpSpPr/>
          <p:nvPr/>
        </p:nvGrpSpPr>
        <p:grpSpPr>
          <a:xfrm>
            <a:off x="5812225" y="471113"/>
            <a:ext cx="5156651" cy="1874637"/>
            <a:chOff x="5812225" y="471113"/>
            <a:chExt cx="5156651" cy="1874637"/>
          </a:xfrm>
        </p:grpSpPr>
        <p:pic>
          <p:nvPicPr>
            <p:cNvPr id="201" name="Google Shape;201;p1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44350" y="1256150"/>
              <a:ext cx="1145195" cy="108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2" name="Google Shape;202;p1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 rot="10800000">
              <a:off x="5812225" y="471113"/>
              <a:ext cx="5156651" cy="861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683a2f650b_0_0"/>
          <p:cNvSpPr txBox="1"/>
          <p:nvPr>
            <p:ph type="title"/>
          </p:nvPr>
        </p:nvSpPr>
        <p:spPr>
          <a:xfrm>
            <a:off x="2333400" y="2107650"/>
            <a:ext cx="447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Annexes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(Blueprint complet)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Google Shape;212;g3683a2f650b_0_12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{28945B7F-0718-4D61-AA7F-7FA4F5389686}</a:tableStyleId>
              </a:tblPr>
              <a:tblGrid>
                <a:gridCol w="2260900"/>
                <a:gridCol w="2715675"/>
                <a:gridCol w="1741150"/>
                <a:gridCol w="2273875"/>
              </a:tblGrid>
              <a:tr h="971550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Identifier les continents où la modernisation des services est prioritaire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Accès aux infrastructures de qualité et à l’eau potable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Histogramme empilé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 – Signet Domaine 2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14475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Connaitre la moyenne mondiale de la population ayant accès à l’eau potable avec des infrastructure de qualité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Moyenne mondiale d’accès à l’eau potable avec infrastructures de qualité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Chiffre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 – Signet domaine 2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52525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Identifier à l’échelle continentale les pays où la création de service d’eau est la plus importante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 taux d’accès à l’eau potable et le taux de population urbaine.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Nuage de point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Continent – Signet Domaine 1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0575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Identifier les pays où la modernisation des services est prioritaire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Accès aux infrastructures de qualité et à l’eau potable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Histogramme empilé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Continent – Signet Domaine 2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7" name="Google Shape;217;g3683a2f650b_0_53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{28945B7F-0718-4D61-AA7F-7FA4F5389686}</a:tableStyleId>
              </a:tblPr>
              <a:tblGrid>
                <a:gridCol w="2260900"/>
                <a:gridCol w="2715675"/>
                <a:gridCol w="1741150"/>
                <a:gridCol w="2273875"/>
              </a:tblGrid>
              <a:tr h="1333500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Identifier les continents où il y a un écart entre la stabilité politique et l’accès de la population à l’eau potable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Stabilité politique et accès à l’eau potable – Légende : continent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Nuage de point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 – Signet Domaine 3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33500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Identifier les pays où il y a un écart entre la stabilité politique et l’accès de la population à l’eau potable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Stabilité politique et manque d’eau potable – Comparaison entre les pays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Nuage de point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Continent– Signet Domaine 3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57300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Connaitre l’évolution de la population moyenne ayant accès à l’eau potable entre les continents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Population ayant accès à l’eau potable – Comparaison au fil des années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Légende : Continent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Graphique en courbe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monde, signet domaine 3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66800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Visualiser l’évolution au fil des ans de la stabilité politique entre les continents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Index de stabilité politique – Comparaison au fil des années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Légende : Continent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Graphique en courbe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monde, signet domaine 3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2" name="Google Shape;222;g3683a2f650b_0_38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{28945B7F-0718-4D61-AA7F-7FA4F5389686}</a:tableStyleId>
              </a:tblPr>
              <a:tblGrid>
                <a:gridCol w="2260900"/>
                <a:gridCol w="2715675"/>
                <a:gridCol w="1741150"/>
                <a:gridCol w="2273875"/>
              </a:tblGrid>
              <a:tr h="50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Besoin utilisateurs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Mesures spécifiques à utiliser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Visualisation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Page/Onglet/Vue*</a:t>
                      </a:r>
                      <a:endParaRPr b="1"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33500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Identifier à l’échelle mondiale les continents/ pays où la création de service d’eau est la plus importante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 taux d’accès à l’eau potable et le taux de population urbaine.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Légende : continent.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Nuage de point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 – Signet Domaine 1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1550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Connaitre la moyenne mondiale de la population ayant accès à l’eau potable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Moyenne mondiale d’accès à l’eau potable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Chiffre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 – Signet Domaine 1 et domaine 2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0575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Connaitre la moyenne mondiale du taux d’urbanisation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Moyenne mondiale du taux d’urbanisation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Chiffre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 – Signet Domaine 1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71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Avoir la main pour filtrer par année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Date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Timeline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Différents onglets monde et continental ou le choix des années est possible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7" name="Google Shape;227;g3683a2f650b_0_66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{28945B7F-0718-4D61-AA7F-7FA4F5389686}</a:tableStyleId>
              </a:tblPr>
              <a:tblGrid>
                <a:gridCol w="2260900"/>
                <a:gridCol w="2715675"/>
                <a:gridCol w="1741150"/>
                <a:gridCol w="2273875"/>
              </a:tblGrid>
              <a:tr h="1333500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Connaitre le taux de mortalité à cause de l’eau insalubre aux différentes échelles (Monde, continent, national)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Nombre de mort à cause de l’eau insalubre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Chiffre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 (synthèse et domaine 3)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continent (synthèse et domaine 3)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nationale (Domaine 3)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33500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Connaitre l’évolution de la population moyenne ayant accès à l’eau potable entre à l’échelle d’un continent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Population ayant accès à l’eau potable – Comparaison au fil des années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Graphique en courbe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continent, signet domaine 3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28" name="Google Shape;228;g3683a2f650b_0_66"/>
          <p:cNvGraphicFramePr/>
          <p:nvPr/>
        </p:nvGraphicFramePr>
        <p:xfrm>
          <a:off x="152400" y="2819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{28945B7F-0718-4D61-AA7F-7FA4F5389686}</a:tableStyleId>
              </a:tblPr>
              <a:tblGrid>
                <a:gridCol w="2260900"/>
                <a:gridCol w="2715675"/>
                <a:gridCol w="1741150"/>
                <a:gridCol w="2273875"/>
              </a:tblGrid>
              <a:tr h="885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Identifier des pays qui cumulent plusieurs indicateurs supérieurs à la moyenne mondiale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Population ayant accès à l’eau potable – Taux de mortalité – Décès par manque d’eau potable – Indice de stabilité politique – Taux d’urbanisation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Carte du monde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 – Signet Synthèse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3" name="Google Shape;233;g3683a2f650b_0_80"/>
          <p:cNvGraphicFramePr/>
          <p:nvPr/>
        </p:nvGraphicFramePr>
        <p:xfrm>
          <a:off x="76200" y="371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{28945B7F-0718-4D61-AA7F-7FA4F5389686}</a:tableStyleId>
              </a:tblPr>
              <a:tblGrid>
                <a:gridCol w="2260900"/>
                <a:gridCol w="2715675"/>
                <a:gridCol w="1741150"/>
                <a:gridCol w="2273875"/>
              </a:tblGrid>
              <a:tr h="1152525"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Visualiser l’évolution au fil des ans de la stabilité politique entre à l’échelle d’un continent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Index de stabilité politique – Comparaison au fil des années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Graphique en courbe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continent, signet domaine 3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4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Visualiser l’évolution au fil des ans de la population ayant accès à l’eau potable à l’échelle d’un pays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Population ayant accès à l’eau potable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Graphique en courbe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nationale – Signet Domaine 1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6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Visualiser l’évolution au fil des ans du taux d’urbanisation à l’échelle d’un pays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Taux d’urbanisation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Graphique en courbe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nationale – Signet Domaine 1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34" name="Google Shape;234;g3683a2f650b_0_80"/>
          <p:cNvGraphicFramePr/>
          <p:nvPr/>
        </p:nvGraphicFramePr>
        <p:xfrm>
          <a:off x="76200" y="3438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{28945B7F-0718-4D61-AA7F-7FA4F5389686}</a:tableStyleId>
              </a:tblPr>
              <a:tblGrid>
                <a:gridCol w="2260900"/>
                <a:gridCol w="2715675"/>
                <a:gridCol w="1741150"/>
                <a:gridCol w="2273875"/>
              </a:tblGrid>
              <a:tr h="1143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Avoir une vue synthétique de différents indicateurs à l’échelle d’un pays par rapport à la moyenne mondiale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Population ayant accès à l’eau potable – Taux de mortalité dû à l’eau insalubre– Population ayant accès aux infrastructures de performances – Indice de stabilité politique – Taux d’urbanisation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Indicateur de performance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Nationale– Signet Synthèse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9" name="Google Shape;239;g3683a2f650b_0_93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{28945B7F-0718-4D61-AA7F-7FA4F5389686}</a:tableStyleId>
              </a:tblPr>
              <a:tblGrid>
                <a:gridCol w="2260900"/>
                <a:gridCol w="2715675"/>
                <a:gridCol w="1741150"/>
                <a:gridCol w="2273875"/>
              </a:tblGrid>
              <a:tr h="628650">
                <a:tc row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Visualiser l’évolution au fil des ans pour un pays de la population ayant accès à l’eau potable et aux infrastructures de qualité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Population ayant accès à l’eau potable et accès aux infrastructures de qualité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Histogramme empilé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nationale – Signet domaine 2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8650">
                <a:tc vMerge="1"/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Calcul d’évolution en % entre 2000 et 2017 des deux indicateurs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Chiffre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885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Synthèse chiffrée des principaux indicateurs continent par continent et pays par pays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Population ayant accès à l’eau potable – Taux de mortalité – Décès par manque d’eau potable – Indice de stabilité politique – Taux d’urbanisation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Tableau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Monde et continent – Vision synthèse 2016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5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Connaitre l’évolution de l’index de stabilité politique d’un pays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Indice de stabilité politique – évolution au fil des ans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Graphique en courbe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nationale – Signet Domaine 3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5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Connaitre le taux de mortalité dû à l’eau insalubre d’un pays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Taux de mortalité de 2016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Chiffre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Page nationale – Signet Domaine 3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6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Pouvoir sélectionner certains pays en fonction de l’index de stabilité politique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Création de groupe de stabilité politique (-3 à -2,5, -2,5 à -2 … )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Création d’un segment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5240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Toutes les pages nécessitant ce filtre</a:t>
                      </a:r>
                      <a:endParaRPr sz="10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/>
          <p:nvPr>
            <p:ph type="title"/>
          </p:nvPr>
        </p:nvSpPr>
        <p:spPr>
          <a:xfrm>
            <a:off x="440780" y="1075307"/>
            <a:ext cx="7148740" cy="14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800"/>
              <a:t>L’ONG DFWA cherche à identifier les pays qui ont le plus besoin de son soutien. Le dashboard Power BI, accessible, permet de répondre à cette problématique en fonction de nos 3 domaines d’expertises : creation de service, modernisation des infrastructures et consulting. </a:t>
            </a:r>
            <a:endParaRPr sz="2800"/>
          </a:p>
        </p:txBody>
      </p:sp>
      <p:pic>
        <p:nvPicPr>
          <p:cNvPr id="115" name="Google Shape;11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49000" y="3652625"/>
            <a:ext cx="2981750" cy="2981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2"/>
          <p:cNvGrpSpPr/>
          <p:nvPr/>
        </p:nvGrpSpPr>
        <p:grpSpPr>
          <a:xfrm>
            <a:off x="5812225" y="471113"/>
            <a:ext cx="5156651" cy="1874637"/>
            <a:chOff x="5812225" y="471113"/>
            <a:chExt cx="5156651" cy="1874637"/>
          </a:xfrm>
        </p:grpSpPr>
        <p:pic>
          <p:nvPicPr>
            <p:cNvPr id="117" name="Google Shape;117;p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144350" y="1256150"/>
              <a:ext cx="1145195" cy="108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 rot="10800000">
              <a:off x="5812225" y="471113"/>
              <a:ext cx="5156651" cy="861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Contexte</a:t>
            </a:r>
            <a:endParaRPr/>
          </a:p>
        </p:txBody>
      </p:sp>
      <p:sp>
        <p:nvSpPr>
          <p:cNvPr id="124" name="Google Shape;124;p3"/>
          <p:cNvSpPr txBox="1"/>
          <p:nvPr>
            <p:ph idx="4" type="subTitle"/>
          </p:nvPr>
        </p:nvSpPr>
        <p:spPr>
          <a:xfrm>
            <a:off x="764624" y="1316736"/>
            <a:ext cx="2929551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3 domaines d’expertises </a:t>
            </a:r>
            <a:endParaRPr/>
          </a:p>
        </p:txBody>
      </p:sp>
      <p:sp>
        <p:nvSpPr>
          <p:cNvPr id="125" name="Google Shape;125;p3"/>
          <p:cNvSpPr txBox="1"/>
          <p:nvPr>
            <p:ph idx="1" type="subTitle"/>
          </p:nvPr>
        </p:nvSpPr>
        <p:spPr>
          <a:xfrm>
            <a:off x="764624" y="1874319"/>
            <a:ext cx="7044351" cy="825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yne"/>
              <a:buChar char="-"/>
            </a:pPr>
            <a:r>
              <a:rPr lang="en"/>
              <a:t>Création de services </a:t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yne"/>
              <a:buChar char="-"/>
            </a:pPr>
            <a:r>
              <a:rPr lang="en"/>
              <a:t>Modernisation des services </a:t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yne"/>
              <a:buChar char="-"/>
            </a:pPr>
            <a:r>
              <a:rPr lang="en"/>
              <a:t>Consulting</a:t>
            </a:r>
            <a:endParaRPr/>
          </a:p>
        </p:txBody>
      </p:sp>
      <p:pic>
        <p:nvPicPr>
          <p:cNvPr descr="Ruban avec un remplissage uni" id="126" name="Google Shape;12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861" y="1449673"/>
            <a:ext cx="394763" cy="39476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"/>
          <p:cNvSpPr txBox="1"/>
          <p:nvPr/>
        </p:nvSpPr>
        <p:spPr>
          <a:xfrm>
            <a:off x="720000" y="2699656"/>
            <a:ext cx="2929551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Identification des pays </a:t>
            </a:r>
            <a:endParaRPr/>
          </a:p>
        </p:txBody>
      </p:sp>
      <p:sp>
        <p:nvSpPr>
          <p:cNvPr id="128" name="Google Shape;128;p3"/>
          <p:cNvSpPr txBox="1"/>
          <p:nvPr/>
        </p:nvSpPr>
        <p:spPr>
          <a:xfrm>
            <a:off x="720000" y="3257239"/>
            <a:ext cx="7044351" cy="825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Problématiques d’accès à l’eau potable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Soutien de nos efforts </a:t>
            </a:r>
            <a:endParaRPr/>
          </a:p>
        </p:txBody>
      </p:sp>
      <p:pic>
        <p:nvPicPr>
          <p:cNvPr descr="Public cible avec un remplissage uni" id="129" name="Google Shape;12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9860" y="2832592"/>
            <a:ext cx="394763" cy="3947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èces avec un remplissage uni" id="130" name="Google Shape;130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42175" y="1366928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3"/>
          <p:cNvSpPr txBox="1"/>
          <p:nvPr/>
        </p:nvSpPr>
        <p:spPr>
          <a:xfrm>
            <a:off x="4759681" y="1316736"/>
            <a:ext cx="2929551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Financement</a:t>
            </a:r>
            <a:endParaRPr/>
          </a:p>
        </p:txBody>
      </p:sp>
      <p:sp>
        <p:nvSpPr>
          <p:cNvPr id="132" name="Google Shape;132;p3"/>
          <p:cNvSpPr txBox="1"/>
          <p:nvPr/>
        </p:nvSpPr>
        <p:spPr>
          <a:xfrm>
            <a:off x="4759681" y="1874319"/>
            <a:ext cx="7044351" cy="825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Si accord, besoin de définir un pays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Et un domaine d’expertise</a:t>
            </a:r>
            <a:endParaRPr/>
          </a:p>
        </p:txBody>
      </p:sp>
      <p:sp>
        <p:nvSpPr>
          <p:cNvPr id="133" name="Google Shape;133;p3"/>
          <p:cNvSpPr txBox="1"/>
          <p:nvPr/>
        </p:nvSpPr>
        <p:spPr>
          <a:xfrm>
            <a:off x="4594939" y="2723838"/>
            <a:ext cx="2929551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Mission de l’ONG</a:t>
            </a:r>
            <a:endParaRPr/>
          </a:p>
        </p:txBody>
      </p:sp>
      <p:sp>
        <p:nvSpPr>
          <p:cNvPr id="134" name="Google Shape;134;p3"/>
          <p:cNvSpPr txBox="1"/>
          <p:nvPr/>
        </p:nvSpPr>
        <p:spPr>
          <a:xfrm>
            <a:off x="4594940" y="3281421"/>
            <a:ext cx="3373404" cy="825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Soutenir l’accessibilité à l’eau dans le monde</a:t>
            </a:r>
            <a:endParaRPr/>
          </a:p>
        </p:txBody>
      </p:sp>
      <p:pic>
        <p:nvPicPr>
          <p:cNvPr descr="Eau avec un remplissage uni" id="135" name="Google Shape;135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93936" y="2738779"/>
            <a:ext cx="553678" cy="52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Blueprint </a:t>
            </a:r>
            <a:r>
              <a:rPr lang="en" sz="2000"/>
              <a:t>(version complète en annexe)</a:t>
            </a:r>
            <a:endParaRPr sz="2000"/>
          </a:p>
        </p:txBody>
      </p:sp>
      <p:pic>
        <p:nvPicPr>
          <p:cNvPr id="141" name="Google Shape;14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3186" y="1051618"/>
            <a:ext cx="5977627" cy="4091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Utilisation de Power BI</a:t>
            </a:r>
            <a:endParaRPr/>
          </a:p>
        </p:txBody>
      </p:sp>
      <p:sp>
        <p:nvSpPr>
          <p:cNvPr id="147" name="Google Shape;147;p5"/>
          <p:cNvSpPr txBox="1"/>
          <p:nvPr>
            <p:ph idx="7" type="subTitle"/>
          </p:nvPr>
        </p:nvSpPr>
        <p:spPr>
          <a:xfrm>
            <a:off x="1982164" y="1334395"/>
            <a:ext cx="4733357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3 pages pour 3 niveau de visibilité (monde, continent, national)</a:t>
            </a:r>
            <a:endParaRPr/>
          </a:p>
        </p:txBody>
      </p:sp>
      <p:pic>
        <p:nvPicPr>
          <p:cNvPr descr="Livres avec un remplissage uni" id="148" name="Google Shape;14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8198" y="1353312"/>
            <a:ext cx="530400" cy="530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e-documents avec un remplissage uni" id="149" name="Google Shape;149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84800" y="2189363"/>
            <a:ext cx="530400" cy="5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5"/>
          <p:cNvSpPr txBox="1"/>
          <p:nvPr/>
        </p:nvSpPr>
        <p:spPr>
          <a:xfrm>
            <a:off x="1982164" y="2190697"/>
            <a:ext cx="5977036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Création de sous-parties (Domaine d’expertise)</a:t>
            </a:r>
            <a:endParaRPr/>
          </a:p>
        </p:txBody>
      </p:sp>
      <p:sp>
        <p:nvSpPr>
          <p:cNvPr id="151" name="Google Shape;151;p5"/>
          <p:cNvSpPr txBox="1"/>
          <p:nvPr/>
        </p:nvSpPr>
        <p:spPr>
          <a:xfrm>
            <a:off x="1982164" y="3037767"/>
            <a:ext cx="5179672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Larges options (Police, couleur) pour garantir l’accessibilité</a:t>
            </a:r>
            <a:endParaRPr/>
          </a:p>
        </p:txBody>
      </p:sp>
      <p:pic>
        <p:nvPicPr>
          <p:cNvPr descr="Trophée avec un remplissage uni" id="152" name="Google Shape;152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1499" y="2994589"/>
            <a:ext cx="530400" cy="530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ille avec un remplissage uni" id="153" name="Google Shape;153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11498" y="3891401"/>
            <a:ext cx="530401" cy="5304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5"/>
          <p:cNvSpPr txBox="1"/>
          <p:nvPr/>
        </p:nvSpPr>
        <p:spPr>
          <a:xfrm>
            <a:off x="1982164" y="3884837"/>
            <a:ext cx="5179672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Compatible avec l’environnement Windows pour le travail sur les données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Utilisation de Power BI</a:t>
            </a:r>
            <a:endParaRPr/>
          </a:p>
        </p:txBody>
      </p:sp>
      <p:sp>
        <p:nvSpPr>
          <p:cNvPr id="160" name="Google Shape;160;p6"/>
          <p:cNvSpPr txBox="1"/>
          <p:nvPr>
            <p:ph idx="7" type="subTitle"/>
          </p:nvPr>
        </p:nvSpPr>
        <p:spPr>
          <a:xfrm>
            <a:off x="1982164" y="1334395"/>
            <a:ext cx="4733357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Poursuivre mon apprentissage de Power BI </a:t>
            </a:r>
            <a:endParaRPr/>
          </a:p>
        </p:txBody>
      </p:sp>
      <p:pic>
        <p:nvPicPr>
          <p:cNvPr descr="Livres avec un remplissage uni" id="161" name="Google Shape;16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8198" y="1353312"/>
            <a:ext cx="530400" cy="530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e-documents avec un remplissage uni" id="162" name="Google Shape;16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84800" y="2189363"/>
            <a:ext cx="530400" cy="5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6"/>
          <p:cNvSpPr txBox="1"/>
          <p:nvPr/>
        </p:nvSpPr>
        <p:spPr>
          <a:xfrm>
            <a:off x="1982164" y="2190697"/>
            <a:ext cx="5977036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Demande importante de compétence sur Power BI</a:t>
            </a:r>
            <a:endParaRPr/>
          </a:p>
        </p:txBody>
      </p:sp>
      <p:sp>
        <p:nvSpPr>
          <p:cNvPr id="164" name="Google Shape;164;p6"/>
          <p:cNvSpPr txBox="1"/>
          <p:nvPr/>
        </p:nvSpPr>
        <p:spPr>
          <a:xfrm>
            <a:off x="1982164" y="3037767"/>
            <a:ext cx="5179672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Spécialisation vs Généraliste</a:t>
            </a:r>
            <a:endParaRPr/>
          </a:p>
        </p:txBody>
      </p:sp>
      <p:pic>
        <p:nvPicPr>
          <p:cNvPr descr="Trophée avec un remplissage uni" id="165" name="Google Shape;165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1499" y="2994589"/>
            <a:ext cx="530400" cy="530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ille avec un remplissage uni" id="166" name="Google Shape;166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11498" y="3891401"/>
            <a:ext cx="530401" cy="5304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6"/>
          <p:cNvSpPr txBox="1"/>
          <p:nvPr/>
        </p:nvSpPr>
        <p:spPr>
          <a:xfrm>
            <a:off x="1982164" y="3884837"/>
            <a:ext cx="5179672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Résultats sensiblement équivalents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2325" y="767225"/>
            <a:ext cx="1145195" cy="108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2139">
            <a:off x="713250" y="572825"/>
            <a:ext cx="884925" cy="8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000">
                <a:solidFill>
                  <a:schemeClr val="dk1"/>
                </a:solidFill>
              </a:rPr>
              <a:t>Le Dashboard vision monde – continent - national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75" name="Google Shape;175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0125" y="1553689"/>
            <a:ext cx="5988280" cy="335963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7"/>
          <p:cNvSpPr/>
          <p:nvPr/>
        </p:nvSpPr>
        <p:spPr>
          <a:xfrm>
            <a:off x="1635175" y="1548925"/>
            <a:ext cx="1394700" cy="5727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yne"/>
              <a:ea typeface="Syne"/>
              <a:cs typeface="Syne"/>
              <a:sym typeface="Syn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2325" y="767225"/>
            <a:ext cx="1145195" cy="108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2139">
            <a:off x="713250" y="572825"/>
            <a:ext cx="884925" cy="8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000">
                <a:solidFill>
                  <a:schemeClr val="dk1"/>
                </a:solidFill>
              </a:rPr>
              <a:t>Le Dashboard – Une optimisation de la présentation des indicateurs par domaine d’expertise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84" name="Google Shape;184;p8"/>
          <p:cNvPicPr preferRelativeResize="0"/>
          <p:nvPr/>
        </p:nvPicPr>
        <p:blipFill rotWithShape="1">
          <a:blip r:embed="rId4">
            <a:alphaModFix/>
          </a:blip>
          <a:srcRect b="0" l="0" r="0" t="5258"/>
          <a:stretch/>
        </p:blipFill>
        <p:spPr>
          <a:xfrm>
            <a:off x="3009325" y="1745950"/>
            <a:ext cx="5691100" cy="31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8"/>
          <p:cNvSpPr/>
          <p:nvPr/>
        </p:nvSpPr>
        <p:spPr>
          <a:xfrm>
            <a:off x="3449925" y="2186675"/>
            <a:ext cx="4848000" cy="243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yne"/>
              <a:ea typeface="Syne"/>
              <a:cs typeface="Syne"/>
              <a:sym typeface="Syn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2325" y="767225"/>
            <a:ext cx="1145195" cy="108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2139">
            <a:off x="713250" y="572825"/>
            <a:ext cx="884925" cy="84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000">
                <a:solidFill>
                  <a:schemeClr val="dk1"/>
                </a:solidFill>
              </a:rPr>
              <a:t>Le Dashboard – Une synthèse qui permet d’identifier facilement les pays qui ont le plus besoin de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000">
                <a:solidFill>
                  <a:schemeClr val="dk1"/>
                </a:solidFill>
              </a:rPr>
              <a:t>notre soutien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93" name="Google Shape;193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7500" y="1592364"/>
            <a:ext cx="6003958" cy="335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ater Contamination Diseases: Diarrhea by Slidesgo">
  <a:themeElements>
    <a:clrScheme name="Simple Light">
      <a:dk1>
        <a:srgbClr val="0C2E3A"/>
      </a:dk1>
      <a:lt1>
        <a:srgbClr val="F0FFFC"/>
      </a:lt1>
      <a:dk2>
        <a:srgbClr val="007DB2"/>
      </a:dk2>
      <a:lt2>
        <a:srgbClr val="03A4EB"/>
      </a:lt2>
      <a:accent1>
        <a:srgbClr val="00C59C"/>
      </a:accent1>
      <a:accent2>
        <a:srgbClr val="69D5B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C2E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